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44" r:id="rId2"/>
    <p:sldId id="345" r:id="rId3"/>
    <p:sldId id="346" r:id="rId4"/>
    <p:sldId id="347" r:id="rId5"/>
    <p:sldId id="348" r:id="rId6"/>
    <p:sldId id="349" r:id="rId7"/>
    <p:sldId id="350" r:id="rId8"/>
    <p:sldId id="351" r:id="rId9"/>
    <p:sldId id="352" r:id="rId10"/>
    <p:sldId id="353" r:id="rId11"/>
    <p:sldId id="354" r:id="rId12"/>
    <p:sldId id="355" r:id="rId13"/>
    <p:sldId id="356" r:id="rId14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Gabriella Moreschi" initials="GM" lastIdx="1" clrIdx="0">
    <p:extLst>
      <p:ext uri="{19B8F6BF-5375-455C-9EA6-DF929625EA0E}">
        <p15:presenceInfo xmlns:p15="http://schemas.microsoft.com/office/powerpoint/2012/main" userId="S::moreschi@perseosirio.it::45115ce8-5aaa-4196-a357-5b96588ea9ca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5" d="100"/>
          <a:sy n="85" d="100"/>
        </p:scale>
        <p:origin x="13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1-09-14T16:47:19.900" idx="1">
    <p:pos x="10" y="10"/>
    <p:text/>
    <p:extLst>
      <p:ext uri="{C676402C-5697-4E1C-873F-D02D1690AC5C}">
        <p15:threadingInfo xmlns:p15="http://schemas.microsoft.com/office/powerpoint/2012/main" timeZoneBias="-12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F77AE480-71A8-47D5-9191-C7DD0AEF68A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35BAD996-2E9B-434B-8D3A-58223A39668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6A71518D-9792-4FBF-83D9-84DDC6A454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435C5-2CA9-47AE-B32A-7433B0C75F79}" type="datetimeFigureOut">
              <a:rPr lang="it-IT" smtClean="0"/>
              <a:t>15/07/2022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C314C698-BFAD-4276-A856-3287A9370A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24D8159C-A512-43D0-9A7F-E69F4E37C7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80AA5-7B0A-4032-A586-62238E0E29C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982872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A4A065C0-D5FF-48E3-9220-B1912CB5C8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2AF5EDAC-10D3-4DFF-A7F6-D27B3E28E8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5D7F546F-6548-44D4-99E5-49A21721CE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435C5-2CA9-47AE-B32A-7433B0C75F79}" type="datetimeFigureOut">
              <a:rPr lang="it-IT" smtClean="0"/>
              <a:t>15/07/2022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AD93538A-27FE-43E2-A407-5D0356F2E3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25B701EE-CAA9-4F3B-9919-E902A29283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80AA5-7B0A-4032-A586-62238E0E29C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941624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385B9143-6DCC-4333-9FA1-B947A5759E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D502841D-FC8C-4033-92B4-0B66C3B421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A0834581-D92E-47D0-8F8B-C7826C7245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435C5-2CA9-47AE-B32A-7433B0C75F79}" type="datetimeFigureOut">
              <a:rPr lang="it-IT" smtClean="0"/>
              <a:t>15/07/2022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9FDBF808-E184-42FA-96ED-3371D9F990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A58437A6-E490-47CF-AE08-567532C221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80AA5-7B0A-4032-A586-62238E0E29C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78764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F52AAE83-7FD3-4B45-8465-4AE4CF0948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F75649F4-D4A3-49D2-B5C6-D0F7F371ECB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D6CB818B-2E73-41A0-9436-2F69B98FC72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75A9ACB0-39C1-49E3-AE0E-AB2E7B9270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435C5-2CA9-47AE-B32A-7433B0C75F79}" type="datetimeFigureOut">
              <a:rPr lang="it-IT" smtClean="0"/>
              <a:t>15/07/2022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4FFC8BC8-3D2D-4D7E-8FAF-72175D21B4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7EFCF25F-987F-40E0-8812-AEC8FCD67E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80AA5-7B0A-4032-A586-62238E0E29C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163125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5C12B79B-C7AF-4A09-B297-3B92ACD69A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68769215-682A-47D9-B80E-38AF900470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7BD1A22C-A364-4A86-BCFC-E1D0F339A99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>
            <a:extLst>
              <a:ext uri="{FF2B5EF4-FFF2-40B4-BE49-F238E27FC236}">
                <a16:creationId xmlns:a16="http://schemas.microsoft.com/office/drawing/2014/main" id="{4207023B-67DA-4D1B-B89B-294BA24AB15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Segnaposto contenuto 5">
            <a:extLst>
              <a:ext uri="{FF2B5EF4-FFF2-40B4-BE49-F238E27FC236}">
                <a16:creationId xmlns:a16="http://schemas.microsoft.com/office/drawing/2014/main" id="{7A2D4354-ADDD-44F3-9FE7-C7A6C525C49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>
            <a:extLst>
              <a:ext uri="{FF2B5EF4-FFF2-40B4-BE49-F238E27FC236}">
                <a16:creationId xmlns:a16="http://schemas.microsoft.com/office/drawing/2014/main" id="{82FEC342-1D6F-4E21-8F08-D4D349EC3C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435C5-2CA9-47AE-B32A-7433B0C75F79}" type="datetimeFigureOut">
              <a:rPr lang="it-IT" smtClean="0"/>
              <a:t>15/07/2022</a:t>
            </a:fld>
            <a:endParaRPr lang="it-IT"/>
          </a:p>
        </p:txBody>
      </p:sp>
      <p:sp>
        <p:nvSpPr>
          <p:cNvPr id="8" name="Segnaposto piè di pagina 7">
            <a:extLst>
              <a:ext uri="{FF2B5EF4-FFF2-40B4-BE49-F238E27FC236}">
                <a16:creationId xmlns:a16="http://schemas.microsoft.com/office/drawing/2014/main" id="{22E2D242-0B8E-4466-987E-71581FC0F0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>
            <a:extLst>
              <a:ext uri="{FF2B5EF4-FFF2-40B4-BE49-F238E27FC236}">
                <a16:creationId xmlns:a16="http://schemas.microsoft.com/office/drawing/2014/main" id="{C7EDB962-52D2-4F0D-9537-83A0CD00C8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80AA5-7B0A-4032-A586-62238E0E29C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018630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8F226622-6424-4E37-9DA0-76793A65A4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D07A4361-C21E-49C7-AA0A-8EECD96FA6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435C5-2CA9-47AE-B32A-7433B0C75F79}" type="datetimeFigureOut">
              <a:rPr lang="it-IT" smtClean="0"/>
              <a:t>15/07/2022</a:t>
            </a:fld>
            <a:endParaRPr lang="it-IT"/>
          </a:p>
        </p:txBody>
      </p:sp>
      <p:sp>
        <p:nvSpPr>
          <p:cNvPr id="4" name="Segnaposto piè di pagina 3">
            <a:extLst>
              <a:ext uri="{FF2B5EF4-FFF2-40B4-BE49-F238E27FC236}">
                <a16:creationId xmlns:a16="http://schemas.microsoft.com/office/drawing/2014/main" id="{A0B1D300-ED74-4A42-AD67-9B0B0A1395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D9DE5FEA-A6FB-4DAB-B70F-6E63EE468D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80AA5-7B0A-4032-A586-62238E0E29C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544838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>
            <a:extLst>
              <a:ext uri="{FF2B5EF4-FFF2-40B4-BE49-F238E27FC236}">
                <a16:creationId xmlns:a16="http://schemas.microsoft.com/office/drawing/2014/main" id="{C0793AC9-15EE-4229-9EC9-C6721EEE93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435C5-2CA9-47AE-B32A-7433B0C75F79}" type="datetimeFigureOut">
              <a:rPr lang="it-IT" smtClean="0"/>
              <a:t>15/07/2022</a:t>
            </a:fld>
            <a:endParaRPr lang="it-IT"/>
          </a:p>
        </p:txBody>
      </p:sp>
      <p:sp>
        <p:nvSpPr>
          <p:cNvPr id="3" name="Segnaposto piè di pagina 2">
            <a:extLst>
              <a:ext uri="{FF2B5EF4-FFF2-40B4-BE49-F238E27FC236}">
                <a16:creationId xmlns:a16="http://schemas.microsoft.com/office/drawing/2014/main" id="{2A9E0147-99E2-46DF-B84B-8A6D6D1A50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91BA822B-4DFC-4781-9D81-5957B2CA1E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80AA5-7B0A-4032-A586-62238E0E29C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345268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5AC8EF64-6051-4595-B44B-7068EF31F9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4650ED81-BF47-42E1-A975-B3A9655A3F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45F8E495-746D-4966-B7F7-377BC94EB87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F1DB4D1A-831F-41E1-BEB9-1AB0BACD1F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435C5-2CA9-47AE-B32A-7433B0C75F79}" type="datetimeFigureOut">
              <a:rPr lang="it-IT" smtClean="0"/>
              <a:t>15/07/2022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702DADB5-8CF1-4E54-8875-68DE9A2BBF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FA1DE0C9-7A48-48FF-A282-955B6B321A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80AA5-7B0A-4032-A586-62238E0E29C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056176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2FF8A794-DAB1-426C-80BC-0E68E963F2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immagine 2">
            <a:extLst>
              <a:ext uri="{FF2B5EF4-FFF2-40B4-BE49-F238E27FC236}">
                <a16:creationId xmlns:a16="http://schemas.microsoft.com/office/drawing/2014/main" id="{05B0826E-98D5-48F9-A3D3-3C50404DCC5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373FFD58-3AE3-4A94-95D7-5471E84E5FC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EFA3AA17-95EA-437C-BB8F-C65A47DA7F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435C5-2CA9-47AE-B32A-7433B0C75F79}" type="datetimeFigureOut">
              <a:rPr lang="it-IT" smtClean="0"/>
              <a:t>15/07/2022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37A4A894-43E2-428E-AE88-FEBF83B6D6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148E2CFB-4FC6-4A9A-A607-4FDBBC1E2C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80AA5-7B0A-4032-A586-62238E0E29C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148397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909E4DCA-D8F1-4324-BEAB-8CE713FB43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EECA3F3F-3444-4B82-873C-50A91804AC9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ABFAEE1A-15F0-481C-9624-76D4C8B6E9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435C5-2CA9-47AE-B32A-7433B0C75F79}" type="datetimeFigureOut">
              <a:rPr lang="it-IT" smtClean="0"/>
              <a:t>15/07/2022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48F14579-48E7-4327-BE78-338D02F238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A9EF49D5-34EF-454D-A06D-D42A575F14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80AA5-7B0A-4032-A586-62238E0E29C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385202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>
            <a:extLst>
              <a:ext uri="{FF2B5EF4-FFF2-40B4-BE49-F238E27FC236}">
                <a16:creationId xmlns:a16="http://schemas.microsoft.com/office/drawing/2014/main" id="{65B65955-9D97-40F0-816D-2FDBEB7EFAF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AAE51476-5487-4E9E-A073-7A0A0DF4E2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E63348FF-7294-4AC8-B13C-124BD5254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435C5-2CA9-47AE-B32A-7433B0C75F79}" type="datetimeFigureOut">
              <a:rPr lang="it-IT" smtClean="0"/>
              <a:t>15/07/2022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0FFAAA52-D818-43EC-923A-1FB281ACDD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5059510B-A346-46EB-B7C5-0B8914DE18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80AA5-7B0A-4032-A586-62238E0E29C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335915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>
            <a:extLst>
              <a:ext uri="{FF2B5EF4-FFF2-40B4-BE49-F238E27FC236}">
                <a16:creationId xmlns:a16="http://schemas.microsoft.com/office/drawing/2014/main" id="{58497354-526F-4613-B8F9-32C0813730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473CDEF7-1BF8-4C07-ACF9-9F92A0761A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7ECC16A8-1C86-443D-90EC-E4F6DB3877A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435C5-2CA9-47AE-B32A-7433B0C75F79}" type="datetimeFigureOut">
              <a:rPr lang="it-IT" smtClean="0"/>
              <a:t>15/07/2022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B969C704-F9B0-445D-9F78-EE72BAE353D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DC062610-75DF-4FDA-A53E-7858B314273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E80AA5-7B0A-4032-A586-62238E0E29C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227675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neoassunti.fondoperseosirio.it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comments" Target="../comments/comment1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magine 7" descr="DECORO-VERD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1143001" y="3490794"/>
            <a:ext cx="3423685" cy="3374525"/>
          </a:xfrm>
          <a:prstGeom prst="rect">
            <a:avLst/>
          </a:prstGeom>
        </p:spPr>
      </p:pic>
      <p:sp>
        <p:nvSpPr>
          <p:cNvPr id="11" name="Rettangolo 10"/>
          <p:cNvSpPr/>
          <p:nvPr/>
        </p:nvSpPr>
        <p:spPr>
          <a:xfrm>
            <a:off x="1770320" y="535803"/>
            <a:ext cx="913953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3200" dirty="0">
                <a:solidFill>
                  <a:srgbClr val="2D84A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L’adesione dei neoassunti</a:t>
            </a:r>
          </a:p>
        </p:txBody>
      </p:sp>
      <p:sp>
        <p:nvSpPr>
          <p:cNvPr id="9" name="Rettangolo 8">
            <a:extLst>
              <a:ext uri="{FF2B5EF4-FFF2-40B4-BE49-F238E27FC236}">
                <a16:creationId xmlns:a16="http://schemas.microsoft.com/office/drawing/2014/main" id="{596BB4CD-532D-4CE4-B157-58EA2CF0191C}"/>
              </a:ext>
            </a:extLst>
          </p:cNvPr>
          <p:cNvSpPr/>
          <p:nvPr/>
        </p:nvSpPr>
        <p:spPr>
          <a:xfrm>
            <a:off x="1899388" y="1096467"/>
            <a:ext cx="4680000" cy="720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CasellaDiTesto 9">
            <a:extLst>
              <a:ext uri="{FF2B5EF4-FFF2-40B4-BE49-F238E27FC236}">
                <a16:creationId xmlns:a16="http://schemas.microsoft.com/office/drawing/2014/main" id="{493AEC37-0683-475B-A351-B3A10D1CFC88}"/>
              </a:ext>
            </a:extLst>
          </p:cNvPr>
          <p:cNvSpPr txBox="1"/>
          <p:nvPr/>
        </p:nvSpPr>
        <p:spPr>
          <a:xfrm>
            <a:off x="1833128" y="1681242"/>
            <a:ext cx="8596863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endParaRPr lang="it-IT" dirty="0"/>
          </a:p>
        </p:txBody>
      </p:sp>
      <p:sp>
        <p:nvSpPr>
          <p:cNvPr id="14" name="Rettangolo 13">
            <a:extLst>
              <a:ext uri="{FF2B5EF4-FFF2-40B4-BE49-F238E27FC236}">
                <a16:creationId xmlns:a16="http://schemas.microsoft.com/office/drawing/2014/main" id="{3F65C224-63B3-4D24-B31B-533A7309C52D}"/>
              </a:ext>
            </a:extLst>
          </p:cNvPr>
          <p:cNvSpPr/>
          <p:nvPr/>
        </p:nvSpPr>
        <p:spPr>
          <a:xfrm>
            <a:off x="7816932" y="6056416"/>
            <a:ext cx="3232069" cy="801584"/>
          </a:xfrm>
          <a:prstGeom prst="rect">
            <a:avLst/>
          </a:prstGeom>
          <a:solidFill>
            <a:srgbClr val="2D84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b="1" dirty="0"/>
          </a:p>
        </p:txBody>
      </p:sp>
      <p:pic>
        <p:nvPicPr>
          <p:cNvPr id="15" name="Immagine 14" descr="Logo-Perseo-Sirio_white.png">
            <a:extLst>
              <a:ext uri="{FF2B5EF4-FFF2-40B4-BE49-F238E27FC236}">
                <a16:creationId xmlns:a16="http://schemas.microsoft.com/office/drawing/2014/main" id="{A2FD88F9-DC3C-4672-9019-D703328C6B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78758" y="6186999"/>
            <a:ext cx="1030841" cy="540418"/>
          </a:xfrm>
          <a:prstGeom prst="rect">
            <a:avLst/>
          </a:prstGeom>
        </p:spPr>
      </p:pic>
      <p:sp>
        <p:nvSpPr>
          <p:cNvPr id="12" name="CasellaDiTesto 11">
            <a:extLst>
              <a:ext uri="{FF2B5EF4-FFF2-40B4-BE49-F238E27FC236}">
                <a16:creationId xmlns:a16="http://schemas.microsoft.com/office/drawing/2014/main" id="{CB3C4CFD-B378-4F79-A339-B5FFB7B64622}"/>
              </a:ext>
            </a:extLst>
          </p:cNvPr>
          <p:cNvSpPr txBox="1"/>
          <p:nvPr/>
        </p:nvSpPr>
        <p:spPr>
          <a:xfrm>
            <a:off x="1746673" y="1531659"/>
            <a:ext cx="375981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>
                <a:hlinkClick r:id="rId4"/>
              </a:rPr>
              <a:t>https://neoassunti.fondoperseosirio.it</a:t>
            </a:r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8538285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magine 7" descr="DECORO-VERD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1143001" y="3490794"/>
            <a:ext cx="3423685" cy="3374525"/>
          </a:xfrm>
          <a:prstGeom prst="rect">
            <a:avLst/>
          </a:prstGeom>
        </p:spPr>
      </p:pic>
      <p:sp>
        <p:nvSpPr>
          <p:cNvPr id="11" name="Rettangolo 10"/>
          <p:cNvSpPr/>
          <p:nvPr/>
        </p:nvSpPr>
        <p:spPr>
          <a:xfrm>
            <a:off x="1770320" y="535802"/>
            <a:ext cx="913953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3200" dirty="0">
                <a:solidFill>
                  <a:srgbClr val="2D84A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legge 205 del 27 dicembre 2017 art. 1, </a:t>
            </a:r>
          </a:p>
          <a:p>
            <a:r>
              <a:rPr lang="it-IT" sz="3200" dirty="0">
                <a:solidFill>
                  <a:srgbClr val="2D84A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comma 157</a:t>
            </a:r>
          </a:p>
        </p:txBody>
      </p:sp>
      <p:sp>
        <p:nvSpPr>
          <p:cNvPr id="10" name="CasellaDiTesto 9">
            <a:extLst>
              <a:ext uri="{FF2B5EF4-FFF2-40B4-BE49-F238E27FC236}">
                <a16:creationId xmlns:a16="http://schemas.microsoft.com/office/drawing/2014/main" id="{493AEC37-0683-475B-A351-B3A10D1CFC88}"/>
              </a:ext>
            </a:extLst>
          </p:cNvPr>
          <p:cNvSpPr txBox="1"/>
          <p:nvPr/>
        </p:nvSpPr>
        <p:spPr>
          <a:xfrm>
            <a:off x="1566682" y="2173685"/>
            <a:ext cx="8561293" cy="34163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marL="502920" indent="-457200">
              <a:buFont typeface="Wingdings" panose="05000000000000000000" pitchFamily="2" charset="2"/>
              <a:buChar char="v"/>
            </a:pPr>
            <a:r>
              <a:rPr lang="it-IT" dirty="0"/>
              <a:t>Fermo restando quanto previsto dall'articolo 2 del DPCM 20 dicembre 1999, recante «Trattamento di fine rapporto e istituzione dei fondi pensione dei pubblici dipendenti», pubblicato nella Gazzetta Ufficiale n. 111 del 15 maggio 2000, come modificato dal DPCM 2 marzo 2001, pubblicato nella Gazzetta Ufficiale n. 118 del 23 maggio 2001, nei confronti del personale di cui al comma 2 del predetto articolo 2 </a:t>
            </a:r>
            <a:r>
              <a:rPr lang="it-IT" u="sng" dirty="0"/>
              <a:t>assunto successivamente alla data del 1º gennaio 2019 è demandata alle parti istitutive dei fondi di previdenza complementare la regolamentazione inerente alle modalità di espressione della volontà di adesione agli stessi, anche mediante forme di silenzio-assenso, e la relativa disciplina di recesso del lavoratore.</a:t>
            </a:r>
            <a:r>
              <a:rPr lang="it-IT" dirty="0"/>
              <a:t> Tali modalità devono garantire la piena e diffusa informazione dei lavoratori nonché la libera espressione di volontà dei lavoratori medesimi, sulla base di direttive della Commissione di vigilanza sui fondi pensione (COVIP).</a:t>
            </a:r>
          </a:p>
        </p:txBody>
      </p:sp>
      <p:sp>
        <p:nvSpPr>
          <p:cNvPr id="14" name="Rettangolo 13">
            <a:extLst>
              <a:ext uri="{FF2B5EF4-FFF2-40B4-BE49-F238E27FC236}">
                <a16:creationId xmlns:a16="http://schemas.microsoft.com/office/drawing/2014/main" id="{3F65C224-63B3-4D24-B31B-533A7309C52D}"/>
              </a:ext>
            </a:extLst>
          </p:cNvPr>
          <p:cNvSpPr/>
          <p:nvPr/>
        </p:nvSpPr>
        <p:spPr>
          <a:xfrm>
            <a:off x="7816932" y="6056416"/>
            <a:ext cx="3232069" cy="801584"/>
          </a:xfrm>
          <a:prstGeom prst="rect">
            <a:avLst/>
          </a:prstGeom>
          <a:solidFill>
            <a:srgbClr val="2D84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b="1" dirty="0"/>
          </a:p>
        </p:txBody>
      </p:sp>
      <p:pic>
        <p:nvPicPr>
          <p:cNvPr id="15" name="Immagine 14" descr="Logo-Perseo-Sirio_white.png">
            <a:extLst>
              <a:ext uri="{FF2B5EF4-FFF2-40B4-BE49-F238E27FC236}">
                <a16:creationId xmlns:a16="http://schemas.microsoft.com/office/drawing/2014/main" id="{A2FD88F9-DC3C-4672-9019-D703328C6B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78758" y="6186999"/>
            <a:ext cx="1030841" cy="540418"/>
          </a:xfrm>
          <a:prstGeom prst="rect">
            <a:avLst/>
          </a:prstGeom>
        </p:spPr>
      </p:pic>
      <p:sp>
        <p:nvSpPr>
          <p:cNvPr id="12" name="Rettangolo 11">
            <a:extLst>
              <a:ext uri="{FF2B5EF4-FFF2-40B4-BE49-F238E27FC236}">
                <a16:creationId xmlns:a16="http://schemas.microsoft.com/office/drawing/2014/main" id="{A32DBBEC-565A-45FA-86E2-AD4E9FCC25A4}"/>
              </a:ext>
            </a:extLst>
          </p:cNvPr>
          <p:cNvSpPr/>
          <p:nvPr/>
        </p:nvSpPr>
        <p:spPr>
          <a:xfrm>
            <a:off x="1899388" y="1634351"/>
            <a:ext cx="7920000" cy="720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399754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magine 7" descr="DECORO-VERD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1143001" y="3490794"/>
            <a:ext cx="3423685" cy="3374525"/>
          </a:xfrm>
          <a:prstGeom prst="rect">
            <a:avLst/>
          </a:prstGeom>
        </p:spPr>
      </p:pic>
      <p:sp>
        <p:nvSpPr>
          <p:cNvPr id="11" name="Rettangolo 10"/>
          <p:cNvSpPr/>
          <p:nvPr/>
        </p:nvSpPr>
        <p:spPr>
          <a:xfrm>
            <a:off x="1770320" y="535803"/>
            <a:ext cx="913953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3200" dirty="0">
                <a:solidFill>
                  <a:srgbClr val="2D84A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L’accordo – l’area di applicazione</a:t>
            </a:r>
          </a:p>
        </p:txBody>
      </p:sp>
      <p:sp>
        <p:nvSpPr>
          <p:cNvPr id="10" name="CasellaDiTesto 9">
            <a:extLst>
              <a:ext uri="{FF2B5EF4-FFF2-40B4-BE49-F238E27FC236}">
                <a16:creationId xmlns:a16="http://schemas.microsoft.com/office/drawing/2014/main" id="{493AEC37-0683-475B-A351-B3A10D1CFC88}"/>
              </a:ext>
            </a:extLst>
          </p:cNvPr>
          <p:cNvSpPr txBox="1"/>
          <p:nvPr/>
        </p:nvSpPr>
        <p:spPr>
          <a:xfrm>
            <a:off x="1566682" y="2173685"/>
            <a:ext cx="8561293" cy="286232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marL="502920" indent="-457200">
              <a:buFont typeface="Wingdings" panose="05000000000000000000" pitchFamily="2" charset="2"/>
              <a:buChar char="v"/>
            </a:pPr>
            <a:r>
              <a:rPr lang="it-IT" dirty="0"/>
              <a:t>Tutti gli assunti a tempo indeterminato in data successiva al 1° gennaio 2019, in una delle amministrazioni pubbliche i cui dipendenti sono destinatari del “Fondo”</a:t>
            </a:r>
          </a:p>
          <a:p>
            <a:pPr marL="502920" indent="-457200">
              <a:buFont typeface="Wingdings" panose="05000000000000000000" pitchFamily="2" charset="2"/>
              <a:buChar char="v"/>
            </a:pPr>
            <a:r>
              <a:rPr lang="it-IT" dirty="0"/>
              <a:t>Non rientrano nella nozione di “assunzione”:</a:t>
            </a:r>
          </a:p>
          <a:p>
            <a:pPr marL="1149350" lvl="1" indent="-457200">
              <a:buFont typeface="Courier New" panose="02070309020205020404" pitchFamily="49" charset="0"/>
              <a:buChar char="o"/>
            </a:pPr>
            <a:r>
              <a:rPr lang="it-IT" dirty="0"/>
              <a:t>il passaggio tra  amministrazioni pubbliche per effetto di mobilità, di comando o altra forma di assegnazione temporanea</a:t>
            </a:r>
          </a:p>
          <a:p>
            <a:pPr marL="1149350" lvl="1" indent="-457200">
              <a:buFont typeface="Courier New" panose="02070309020205020404" pitchFamily="49" charset="0"/>
              <a:buChar char="o"/>
            </a:pPr>
            <a:r>
              <a:rPr lang="it-IT" dirty="0"/>
              <a:t>la progressione di carriera;</a:t>
            </a:r>
          </a:p>
          <a:p>
            <a:pPr marL="1149350" lvl="1" indent="-457200">
              <a:buFont typeface="Courier New" panose="02070309020205020404" pitchFamily="49" charset="0"/>
              <a:buChar char="o"/>
            </a:pPr>
            <a:r>
              <a:rPr lang="it-IT" dirty="0"/>
              <a:t>l’assunzione di personale che continua a mantenere il regime di TFS, in base al principio della continuità del rapporto previdenziale;</a:t>
            </a:r>
          </a:p>
          <a:p>
            <a:pPr marL="1149350" lvl="1" indent="-457200">
              <a:buFont typeface="Courier New" panose="02070309020205020404" pitchFamily="49" charset="0"/>
              <a:buChar char="o"/>
            </a:pPr>
            <a:r>
              <a:rPr lang="it-IT" dirty="0"/>
              <a:t>l’assunzione di personale già iscritto al “Fondo” in virtù di precedenti rapporti di lavoro</a:t>
            </a:r>
          </a:p>
        </p:txBody>
      </p:sp>
      <p:sp>
        <p:nvSpPr>
          <p:cNvPr id="14" name="Rettangolo 13">
            <a:extLst>
              <a:ext uri="{FF2B5EF4-FFF2-40B4-BE49-F238E27FC236}">
                <a16:creationId xmlns:a16="http://schemas.microsoft.com/office/drawing/2014/main" id="{3F65C224-63B3-4D24-B31B-533A7309C52D}"/>
              </a:ext>
            </a:extLst>
          </p:cNvPr>
          <p:cNvSpPr/>
          <p:nvPr/>
        </p:nvSpPr>
        <p:spPr>
          <a:xfrm>
            <a:off x="7816932" y="6056416"/>
            <a:ext cx="3232069" cy="801584"/>
          </a:xfrm>
          <a:prstGeom prst="rect">
            <a:avLst/>
          </a:prstGeom>
          <a:solidFill>
            <a:srgbClr val="2D84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b="1" dirty="0"/>
          </a:p>
        </p:txBody>
      </p:sp>
      <p:pic>
        <p:nvPicPr>
          <p:cNvPr id="15" name="Immagine 14" descr="Logo-Perseo-Sirio_white.png">
            <a:extLst>
              <a:ext uri="{FF2B5EF4-FFF2-40B4-BE49-F238E27FC236}">
                <a16:creationId xmlns:a16="http://schemas.microsoft.com/office/drawing/2014/main" id="{A2FD88F9-DC3C-4672-9019-D703328C6B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78758" y="6186999"/>
            <a:ext cx="1030841" cy="540418"/>
          </a:xfrm>
          <a:prstGeom prst="rect">
            <a:avLst/>
          </a:prstGeom>
        </p:spPr>
      </p:pic>
      <p:sp>
        <p:nvSpPr>
          <p:cNvPr id="12" name="Rettangolo 11">
            <a:extLst>
              <a:ext uri="{FF2B5EF4-FFF2-40B4-BE49-F238E27FC236}">
                <a16:creationId xmlns:a16="http://schemas.microsoft.com/office/drawing/2014/main" id="{C9242667-6123-4C25-8DFC-0C07D4AD2506}"/>
              </a:ext>
            </a:extLst>
          </p:cNvPr>
          <p:cNvSpPr/>
          <p:nvPr/>
        </p:nvSpPr>
        <p:spPr>
          <a:xfrm>
            <a:off x="1899388" y="1096467"/>
            <a:ext cx="5940000" cy="720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937061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magine 7" descr="DECORO-VERD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1143001" y="3490794"/>
            <a:ext cx="3423685" cy="3374525"/>
          </a:xfrm>
          <a:prstGeom prst="rect">
            <a:avLst/>
          </a:prstGeom>
        </p:spPr>
      </p:pic>
      <p:sp>
        <p:nvSpPr>
          <p:cNvPr id="11" name="Rettangolo 10"/>
          <p:cNvSpPr/>
          <p:nvPr/>
        </p:nvSpPr>
        <p:spPr>
          <a:xfrm>
            <a:off x="1770320" y="535803"/>
            <a:ext cx="913953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3200" dirty="0">
                <a:solidFill>
                  <a:srgbClr val="2D84A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 modalità di adesione</a:t>
            </a:r>
          </a:p>
        </p:txBody>
      </p:sp>
      <p:sp>
        <p:nvSpPr>
          <p:cNvPr id="10" name="CasellaDiTesto 9">
            <a:extLst>
              <a:ext uri="{FF2B5EF4-FFF2-40B4-BE49-F238E27FC236}">
                <a16:creationId xmlns:a16="http://schemas.microsoft.com/office/drawing/2014/main" id="{493AEC37-0683-475B-A351-B3A10D1CFC88}"/>
              </a:ext>
            </a:extLst>
          </p:cNvPr>
          <p:cNvSpPr txBox="1"/>
          <p:nvPr/>
        </p:nvSpPr>
        <p:spPr>
          <a:xfrm>
            <a:off x="1566682" y="2173685"/>
            <a:ext cx="8561293" cy="175432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r>
              <a:rPr lang="it-IT" dirty="0"/>
              <a:t>Le modalità di adesione sono di due generi:</a:t>
            </a:r>
          </a:p>
          <a:p>
            <a:pPr marL="502920" indent="-457200">
              <a:buFont typeface="Wingdings" panose="05000000000000000000" pitchFamily="2" charset="2"/>
              <a:buChar char="v"/>
            </a:pPr>
            <a:r>
              <a:rPr lang="it-IT" dirty="0"/>
              <a:t>mediante una esplicita manifestazione di volontà dell’aderente, anche mediante sito web, nelle forme, con le modalità e con le garanzie di informazione e trasparenza disciplinate dai regolamenti e dalle direttive Covip del 22 dicembre 2020 </a:t>
            </a:r>
            <a:r>
              <a:rPr lang="it-IT" i="1" dirty="0"/>
              <a:t>(non cambia nulla rispetto a prima)</a:t>
            </a:r>
            <a:r>
              <a:rPr lang="it-IT" dirty="0"/>
              <a:t>;</a:t>
            </a:r>
          </a:p>
          <a:p>
            <a:pPr marL="502920" indent="-457200">
              <a:buFont typeface="Wingdings" panose="05000000000000000000" pitchFamily="2" charset="2"/>
              <a:buChar char="v"/>
            </a:pPr>
            <a:r>
              <a:rPr lang="it-IT" dirty="0"/>
              <a:t>mediante silenzio-assenso </a:t>
            </a:r>
            <a:r>
              <a:rPr lang="it-IT" i="1" dirty="0"/>
              <a:t>(parte innovativa dell’accordo)</a:t>
            </a:r>
          </a:p>
        </p:txBody>
      </p:sp>
      <p:sp>
        <p:nvSpPr>
          <p:cNvPr id="14" name="Rettangolo 13">
            <a:extLst>
              <a:ext uri="{FF2B5EF4-FFF2-40B4-BE49-F238E27FC236}">
                <a16:creationId xmlns:a16="http://schemas.microsoft.com/office/drawing/2014/main" id="{3F65C224-63B3-4D24-B31B-533A7309C52D}"/>
              </a:ext>
            </a:extLst>
          </p:cNvPr>
          <p:cNvSpPr/>
          <p:nvPr/>
        </p:nvSpPr>
        <p:spPr>
          <a:xfrm>
            <a:off x="7816932" y="6056416"/>
            <a:ext cx="3232069" cy="801584"/>
          </a:xfrm>
          <a:prstGeom prst="rect">
            <a:avLst/>
          </a:prstGeom>
          <a:solidFill>
            <a:srgbClr val="2D84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b="1" dirty="0"/>
          </a:p>
        </p:txBody>
      </p:sp>
      <p:pic>
        <p:nvPicPr>
          <p:cNvPr id="15" name="Immagine 14" descr="Logo-Perseo-Sirio_white.png">
            <a:extLst>
              <a:ext uri="{FF2B5EF4-FFF2-40B4-BE49-F238E27FC236}">
                <a16:creationId xmlns:a16="http://schemas.microsoft.com/office/drawing/2014/main" id="{A2FD88F9-DC3C-4672-9019-D703328C6B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78758" y="6186999"/>
            <a:ext cx="1030841" cy="540418"/>
          </a:xfrm>
          <a:prstGeom prst="rect">
            <a:avLst/>
          </a:prstGeom>
        </p:spPr>
      </p:pic>
      <p:sp>
        <p:nvSpPr>
          <p:cNvPr id="12" name="Rettangolo 11">
            <a:extLst>
              <a:ext uri="{FF2B5EF4-FFF2-40B4-BE49-F238E27FC236}">
                <a16:creationId xmlns:a16="http://schemas.microsoft.com/office/drawing/2014/main" id="{BA5E0014-88B0-482A-BF59-2CB625B5C1DA}"/>
              </a:ext>
            </a:extLst>
          </p:cNvPr>
          <p:cNvSpPr/>
          <p:nvPr/>
        </p:nvSpPr>
        <p:spPr>
          <a:xfrm>
            <a:off x="1899388" y="1096467"/>
            <a:ext cx="4320000" cy="720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319654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magine 7" descr="DECORO-VERD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1143001" y="3490794"/>
            <a:ext cx="3423685" cy="3374525"/>
          </a:xfrm>
          <a:prstGeom prst="rect">
            <a:avLst/>
          </a:prstGeom>
        </p:spPr>
      </p:pic>
      <p:sp>
        <p:nvSpPr>
          <p:cNvPr id="11" name="Rettangolo 10"/>
          <p:cNvSpPr/>
          <p:nvPr/>
        </p:nvSpPr>
        <p:spPr>
          <a:xfrm>
            <a:off x="1770320" y="535803"/>
            <a:ext cx="913953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3200" dirty="0">
                <a:solidFill>
                  <a:srgbClr val="2D84A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All’atto dell’assunzione</a:t>
            </a:r>
          </a:p>
        </p:txBody>
      </p:sp>
      <p:sp>
        <p:nvSpPr>
          <p:cNvPr id="10" name="CasellaDiTesto 9">
            <a:extLst>
              <a:ext uri="{FF2B5EF4-FFF2-40B4-BE49-F238E27FC236}">
                <a16:creationId xmlns:a16="http://schemas.microsoft.com/office/drawing/2014/main" id="{493AEC37-0683-475B-A351-B3A10D1CFC88}"/>
              </a:ext>
            </a:extLst>
          </p:cNvPr>
          <p:cNvSpPr txBox="1"/>
          <p:nvPr/>
        </p:nvSpPr>
        <p:spPr>
          <a:xfrm>
            <a:off x="1566682" y="2173685"/>
            <a:ext cx="8561293" cy="230832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marL="502920" indent="-457200">
              <a:buFont typeface="Wingdings" panose="05000000000000000000" pitchFamily="2" charset="2"/>
              <a:buChar char="v"/>
            </a:pPr>
            <a:r>
              <a:rPr lang="it-IT" dirty="0"/>
              <a:t>Il lavoratore riceve dall’amministrazione un’</a:t>
            </a:r>
            <a:r>
              <a:rPr lang="it-IT" b="1" cap="small" dirty="0"/>
              <a:t>informativa</a:t>
            </a:r>
            <a:r>
              <a:rPr lang="it-IT" dirty="0"/>
              <a:t> su modalità di adesione con specifico riferimento a silenzio-assenso</a:t>
            </a:r>
          </a:p>
          <a:p>
            <a:pPr marL="502920" indent="-457200">
              <a:buFont typeface="Wingdings" panose="05000000000000000000" pitchFamily="2" charset="2"/>
              <a:buChar char="v"/>
            </a:pPr>
            <a:r>
              <a:rPr lang="it-IT" dirty="0"/>
              <a:t>Dell’informativa è fatta espressa menzione nel </a:t>
            </a:r>
            <a:r>
              <a:rPr lang="it-IT" b="1" cap="small" dirty="0"/>
              <a:t>contratto individuale</a:t>
            </a:r>
          </a:p>
          <a:p>
            <a:pPr marL="502920" indent="-457200">
              <a:buFont typeface="Wingdings" panose="05000000000000000000" pitchFamily="2" charset="2"/>
              <a:buChar char="v"/>
            </a:pPr>
            <a:r>
              <a:rPr lang="it-IT" dirty="0"/>
              <a:t>Nell’informativa è indicato il link al sito del Fondo dove è possibile consultare le informazioni previste dai regolamenti COVIP all’atto dell’adesione ed accedere alla modulistica (o alla procedura) per </a:t>
            </a:r>
            <a:r>
              <a:rPr lang="it-IT" b="1" cap="small" dirty="0"/>
              <a:t>aderire espressamente</a:t>
            </a:r>
          </a:p>
          <a:p>
            <a:pPr marL="502920" indent="-457200">
              <a:buFont typeface="Wingdings" panose="05000000000000000000" pitchFamily="2" charset="2"/>
              <a:buChar char="v"/>
            </a:pPr>
            <a:r>
              <a:rPr lang="it-IT" dirty="0"/>
              <a:t>Le amministrazioni rendono disponibile la modulistica per manifestare la volontà di «</a:t>
            </a:r>
            <a:r>
              <a:rPr lang="it-IT" b="1" cap="small" dirty="0"/>
              <a:t>non adesione</a:t>
            </a:r>
            <a:r>
              <a:rPr lang="it-IT" dirty="0"/>
              <a:t>»</a:t>
            </a:r>
          </a:p>
        </p:txBody>
      </p:sp>
      <p:sp>
        <p:nvSpPr>
          <p:cNvPr id="14" name="Rettangolo 13">
            <a:extLst>
              <a:ext uri="{FF2B5EF4-FFF2-40B4-BE49-F238E27FC236}">
                <a16:creationId xmlns:a16="http://schemas.microsoft.com/office/drawing/2014/main" id="{3F65C224-63B3-4D24-B31B-533A7309C52D}"/>
              </a:ext>
            </a:extLst>
          </p:cNvPr>
          <p:cNvSpPr/>
          <p:nvPr/>
        </p:nvSpPr>
        <p:spPr>
          <a:xfrm>
            <a:off x="7816932" y="6056416"/>
            <a:ext cx="3232069" cy="801584"/>
          </a:xfrm>
          <a:prstGeom prst="rect">
            <a:avLst/>
          </a:prstGeom>
          <a:solidFill>
            <a:srgbClr val="2D84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b="1" dirty="0"/>
          </a:p>
        </p:txBody>
      </p:sp>
      <p:pic>
        <p:nvPicPr>
          <p:cNvPr id="15" name="Immagine 14" descr="Logo-Perseo-Sirio_white.png">
            <a:extLst>
              <a:ext uri="{FF2B5EF4-FFF2-40B4-BE49-F238E27FC236}">
                <a16:creationId xmlns:a16="http://schemas.microsoft.com/office/drawing/2014/main" id="{A2FD88F9-DC3C-4672-9019-D703328C6B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78758" y="6186999"/>
            <a:ext cx="1030841" cy="540418"/>
          </a:xfrm>
          <a:prstGeom prst="rect">
            <a:avLst/>
          </a:prstGeom>
        </p:spPr>
      </p:pic>
      <p:sp>
        <p:nvSpPr>
          <p:cNvPr id="12" name="Rettangolo 11">
            <a:extLst>
              <a:ext uri="{FF2B5EF4-FFF2-40B4-BE49-F238E27FC236}">
                <a16:creationId xmlns:a16="http://schemas.microsoft.com/office/drawing/2014/main" id="{A6E85B80-F3AF-4D1B-A7E8-88789A1D602F}"/>
              </a:ext>
            </a:extLst>
          </p:cNvPr>
          <p:cNvSpPr/>
          <p:nvPr/>
        </p:nvSpPr>
        <p:spPr>
          <a:xfrm>
            <a:off x="1899388" y="1096467"/>
            <a:ext cx="4140000" cy="720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833797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magine 7" descr="DECORO-VERD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1143001" y="3490794"/>
            <a:ext cx="3423685" cy="3374525"/>
          </a:xfrm>
          <a:prstGeom prst="rect">
            <a:avLst/>
          </a:prstGeom>
        </p:spPr>
      </p:pic>
      <p:sp>
        <p:nvSpPr>
          <p:cNvPr id="11" name="Rettangolo 10"/>
          <p:cNvSpPr/>
          <p:nvPr/>
        </p:nvSpPr>
        <p:spPr>
          <a:xfrm>
            <a:off x="1770320" y="535803"/>
            <a:ext cx="913953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3200" dirty="0">
                <a:solidFill>
                  <a:srgbClr val="2D84A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 modalità di adesione</a:t>
            </a:r>
          </a:p>
        </p:txBody>
      </p:sp>
      <p:sp>
        <p:nvSpPr>
          <p:cNvPr id="14" name="Rettangolo 13">
            <a:extLst>
              <a:ext uri="{FF2B5EF4-FFF2-40B4-BE49-F238E27FC236}">
                <a16:creationId xmlns:a16="http://schemas.microsoft.com/office/drawing/2014/main" id="{3F65C224-63B3-4D24-B31B-533A7309C52D}"/>
              </a:ext>
            </a:extLst>
          </p:cNvPr>
          <p:cNvSpPr/>
          <p:nvPr/>
        </p:nvSpPr>
        <p:spPr>
          <a:xfrm>
            <a:off x="7816932" y="0"/>
            <a:ext cx="3232069" cy="801584"/>
          </a:xfrm>
          <a:prstGeom prst="rect">
            <a:avLst/>
          </a:prstGeom>
          <a:solidFill>
            <a:srgbClr val="2D84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b="1" dirty="0"/>
          </a:p>
        </p:txBody>
      </p:sp>
      <p:pic>
        <p:nvPicPr>
          <p:cNvPr id="15" name="Immagine 14" descr="Logo-Perseo-Sirio_white.png">
            <a:extLst>
              <a:ext uri="{FF2B5EF4-FFF2-40B4-BE49-F238E27FC236}">
                <a16:creationId xmlns:a16="http://schemas.microsoft.com/office/drawing/2014/main" id="{A2FD88F9-DC3C-4672-9019-D703328C6B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78758" y="130583"/>
            <a:ext cx="1030841" cy="540418"/>
          </a:xfrm>
          <a:prstGeom prst="rect">
            <a:avLst/>
          </a:prstGeom>
        </p:spPr>
      </p:pic>
      <p:pic>
        <p:nvPicPr>
          <p:cNvPr id="12" name="Immagine 11">
            <a:extLst>
              <a:ext uri="{FF2B5EF4-FFF2-40B4-BE49-F238E27FC236}">
                <a16:creationId xmlns:a16="http://schemas.microsoft.com/office/drawing/2014/main" id="{FDF32B3C-82CC-44CC-B821-8A571170637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4000" y="1476376"/>
            <a:ext cx="9144000" cy="5039827"/>
          </a:xfrm>
          <a:prstGeom prst="rect">
            <a:avLst/>
          </a:prstGeom>
        </p:spPr>
      </p:pic>
      <p:sp>
        <p:nvSpPr>
          <p:cNvPr id="10" name="Rettangolo 9">
            <a:extLst>
              <a:ext uri="{FF2B5EF4-FFF2-40B4-BE49-F238E27FC236}">
                <a16:creationId xmlns:a16="http://schemas.microsoft.com/office/drawing/2014/main" id="{7FCB48F6-421C-4A0B-9EFD-4832BF1F00C2}"/>
              </a:ext>
            </a:extLst>
          </p:cNvPr>
          <p:cNvSpPr/>
          <p:nvPr/>
        </p:nvSpPr>
        <p:spPr>
          <a:xfrm>
            <a:off x="1899388" y="1096466"/>
            <a:ext cx="4196612" cy="720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709171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magine 7" descr="DECORO-VERD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1143001" y="3490794"/>
            <a:ext cx="3423685" cy="3374525"/>
          </a:xfrm>
          <a:prstGeom prst="rect">
            <a:avLst/>
          </a:prstGeom>
        </p:spPr>
      </p:pic>
      <p:sp>
        <p:nvSpPr>
          <p:cNvPr id="11" name="Rettangolo 10"/>
          <p:cNvSpPr/>
          <p:nvPr/>
        </p:nvSpPr>
        <p:spPr>
          <a:xfrm>
            <a:off x="1770320" y="535803"/>
            <a:ext cx="913953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3200" dirty="0">
                <a:solidFill>
                  <a:srgbClr val="2D84A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 silenzio assenso – Le amministrazioni</a:t>
            </a:r>
          </a:p>
        </p:txBody>
      </p:sp>
      <p:sp>
        <p:nvSpPr>
          <p:cNvPr id="10" name="CasellaDiTesto 9">
            <a:extLst>
              <a:ext uri="{FF2B5EF4-FFF2-40B4-BE49-F238E27FC236}">
                <a16:creationId xmlns:a16="http://schemas.microsoft.com/office/drawing/2014/main" id="{493AEC37-0683-475B-A351-B3A10D1CFC88}"/>
              </a:ext>
            </a:extLst>
          </p:cNvPr>
          <p:cNvSpPr txBox="1"/>
          <p:nvPr/>
        </p:nvSpPr>
        <p:spPr>
          <a:xfrm>
            <a:off x="1566682" y="2173686"/>
            <a:ext cx="8561293" cy="120032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marL="502920" indent="-457200">
              <a:buFont typeface="Wingdings" panose="05000000000000000000" pitchFamily="2" charset="2"/>
              <a:buChar char="v"/>
            </a:pPr>
            <a:r>
              <a:rPr lang="it-IT" dirty="0"/>
              <a:t>Trascorsi 6 mesi dall’assunzione senza che il lavoratore abbia espresso alcuna volontà</a:t>
            </a:r>
          </a:p>
          <a:p>
            <a:pPr marL="502920" indent="-457200">
              <a:buFont typeface="Wingdings" panose="05000000000000000000" pitchFamily="2" charset="2"/>
              <a:buChar char="v"/>
            </a:pPr>
            <a:r>
              <a:rPr lang="it-IT" dirty="0"/>
              <a:t>Entro il 10 del mese, le amministrazioni comunicano al “Fondo” i nominativi dei lavoratori iscritti con la modalità del silenzio-assenso, per effetto della scadenza del termine dei sei mesi ivi previsto, avvenuta nel corso del mese precedente</a:t>
            </a:r>
          </a:p>
        </p:txBody>
      </p:sp>
      <p:sp>
        <p:nvSpPr>
          <p:cNvPr id="14" name="Rettangolo 13">
            <a:extLst>
              <a:ext uri="{FF2B5EF4-FFF2-40B4-BE49-F238E27FC236}">
                <a16:creationId xmlns:a16="http://schemas.microsoft.com/office/drawing/2014/main" id="{3F65C224-63B3-4D24-B31B-533A7309C52D}"/>
              </a:ext>
            </a:extLst>
          </p:cNvPr>
          <p:cNvSpPr/>
          <p:nvPr/>
        </p:nvSpPr>
        <p:spPr>
          <a:xfrm>
            <a:off x="7816932" y="6056416"/>
            <a:ext cx="3232069" cy="801584"/>
          </a:xfrm>
          <a:prstGeom prst="rect">
            <a:avLst/>
          </a:prstGeom>
          <a:solidFill>
            <a:srgbClr val="2D84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b="1" dirty="0"/>
          </a:p>
        </p:txBody>
      </p:sp>
      <p:pic>
        <p:nvPicPr>
          <p:cNvPr id="15" name="Immagine 14" descr="Logo-Perseo-Sirio_white.png">
            <a:extLst>
              <a:ext uri="{FF2B5EF4-FFF2-40B4-BE49-F238E27FC236}">
                <a16:creationId xmlns:a16="http://schemas.microsoft.com/office/drawing/2014/main" id="{A2FD88F9-DC3C-4672-9019-D703328C6B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78758" y="6186999"/>
            <a:ext cx="1030841" cy="540418"/>
          </a:xfrm>
          <a:prstGeom prst="rect">
            <a:avLst/>
          </a:prstGeom>
        </p:spPr>
      </p:pic>
      <p:sp>
        <p:nvSpPr>
          <p:cNvPr id="12" name="Rettangolo 11">
            <a:extLst>
              <a:ext uri="{FF2B5EF4-FFF2-40B4-BE49-F238E27FC236}">
                <a16:creationId xmlns:a16="http://schemas.microsoft.com/office/drawing/2014/main" id="{A11BA80E-F024-4962-8F44-66D6743285BC}"/>
              </a:ext>
            </a:extLst>
          </p:cNvPr>
          <p:cNvSpPr/>
          <p:nvPr/>
        </p:nvSpPr>
        <p:spPr>
          <a:xfrm>
            <a:off x="1899388" y="1096467"/>
            <a:ext cx="7200000" cy="720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073923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magine 7" descr="DECORO-VERD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1143001" y="3490794"/>
            <a:ext cx="3423685" cy="3374525"/>
          </a:xfrm>
          <a:prstGeom prst="rect">
            <a:avLst/>
          </a:prstGeom>
        </p:spPr>
      </p:pic>
      <p:sp>
        <p:nvSpPr>
          <p:cNvPr id="11" name="Rettangolo 10"/>
          <p:cNvSpPr/>
          <p:nvPr/>
        </p:nvSpPr>
        <p:spPr>
          <a:xfrm>
            <a:off x="1770320" y="535803"/>
            <a:ext cx="913953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3200" dirty="0">
                <a:solidFill>
                  <a:srgbClr val="2D84A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 silenzio assenso – il Fondo</a:t>
            </a:r>
          </a:p>
        </p:txBody>
      </p:sp>
      <p:sp>
        <p:nvSpPr>
          <p:cNvPr id="10" name="CasellaDiTesto 9">
            <a:extLst>
              <a:ext uri="{FF2B5EF4-FFF2-40B4-BE49-F238E27FC236}">
                <a16:creationId xmlns:a16="http://schemas.microsoft.com/office/drawing/2014/main" id="{493AEC37-0683-475B-A351-B3A10D1CFC88}"/>
              </a:ext>
            </a:extLst>
          </p:cNvPr>
          <p:cNvSpPr txBox="1"/>
          <p:nvPr/>
        </p:nvSpPr>
        <p:spPr>
          <a:xfrm>
            <a:off x="1566682" y="2173686"/>
            <a:ext cx="8561293" cy="369331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marL="502920" indent="-457200">
              <a:buFont typeface="Wingdings" panose="05000000000000000000" pitchFamily="2" charset="2"/>
              <a:buChar char="v"/>
            </a:pPr>
            <a:r>
              <a:rPr lang="it-IT" dirty="0"/>
              <a:t>Entro trenta giorni dalla comunicazione ricevuta dall’amministrazione, il “Fondo” comunica al lavoratore iscritto mediante silenzio-assenso:</a:t>
            </a:r>
          </a:p>
          <a:p>
            <a:pPr marL="1149350" lvl="1" indent="-457200">
              <a:buFont typeface="Courier New" panose="02070309020205020404" pitchFamily="49" charset="0"/>
              <a:buChar char="o"/>
            </a:pPr>
            <a:r>
              <a:rPr lang="it-IT" dirty="0"/>
              <a:t>l’avvenuta adesione e la relativa data da cui decorre l’iscrizione nonché i flussi di finanziamento attivabili;</a:t>
            </a:r>
          </a:p>
          <a:p>
            <a:pPr marL="1149350" lvl="1" indent="-457200">
              <a:buFont typeface="Courier New" panose="02070309020205020404" pitchFamily="49" charset="0"/>
              <a:buChar char="o"/>
            </a:pPr>
            <a:r>
              <a:rPr lang="it-IT" dirty="0"/>
              <a:t>il comparto al quale è automaticamente destinato il flusso di finanziamento attivato con l’adesione mediante silenzio-assenso e le altre scelte di investimento disponibili;</a:t>
            </a:r>
          </a:p>
          <a:p>
            <a:pPr marL="1149350" lvl="1" indent="-457200">
              <a:buFont typeface="Courier New" panose="02070309020205020404" pitchFamily="49" charset="0"/>
              <a:buChar char="o"/>
            </a:pPr>
            <a:r>
              <a:rPr lang="it-IT" dirty="0"/>
              <a:t>la documentazione e le indicazioni di cui all’art. 6, commi 5 e 6, del “Regolamento Covip del 22 dicembre 2020”;</a:t>
            </a:r>
          </a:p>
          <a:p>
            <a:pPr marL="1149350" lvl="1" indent="-457200">
              <a:buFont typeface="Courier New" panose="02070309020205020404" pitchFamily="49" charset="0"/>
              <a:buChar char="o"/>
            </a:pPr>
            <a:r>
              <a:rPr lang="it-IT" dirty="0"/>
              <a:t>la possibilità del recesso ai sensi dell’art. 6, con specifica informativa su modalità e termini per l’esercizio di tale diritto nonché sul link al sito del “Fondo” ove è possibile scaricare la modulistica o accedere alla procedura web previste dall’art. 6, comma 3.</a:t>
            </a:r>
          </a:p>
        </p:txBody>
      </p:sp>
      <p:sp>
        <p:nvSpPr>
          <p:cNvPr id="14" name="Rettangolo 13">
            <a:extLst>
              <a:ext uri="{FF2B5EF4-FFF2-40B4-BE49-F238E27FC236}">
                <a16:creationId xmlns:a16="http://schemas.microsoft.com/office/drawing/2014/main" id="{3F65C224-63B3-4D24-B31B-533A7309C52D}"/>
              </a:ext>
            </a:extLst>
          </p:cNvPr>
          <p:cNvSpPr/>
          <p:nvPr/>
        </p:nvSpPr>
        <p:spPr>
          <a:xfrm>
            <a:off x="7816932" y="6056416"/>
            <a:ext cx="3232069" cy="801584"/>
          </a:xfrm>
          <a:prstGeom prst="rect">
            <a:avLst/>
          </a:prstGeom>
          <a:solidFill>
            <a:srgbClr val="2D84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b="1" dirty="0"/>
          </a:p>
        </p:txBody>
      </p:sp>
      <p:pic>
        <p:nvPicPr>
          <p:cNvPr id="15" name="Immagine 14" descr="Logo-Perseo-Sirio_white.png">
            <a:extLst>
              <a:ext uri="{FF2B5EF4-FFF2-40B4-BE49-F238E27FC236}">
                <a16:creationId xmlns:a16="http://schemas.microsoft.com/office/drawing/2014/main" id="{A2FD88F9-DC3C-4672-9019-D703328C6B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78758" y="6186999"/>
            <a:ext cx="1030841" cy="540418"/>
          </a:xfrm>
          <a:prstGeom prst="rect">
            <a:avLst/>
          </a:prstGeom>
        </p:spPr>
      </p:pic>
      <p:sp>
        <p:nvSpPr>
          <p:cNvPr id="12" name="Rettangolo 11">
            <a:extLst>
              <a:ext uri="{FF2B5EF4-FFF2-40B4-BE49-F238E27FC236}">
                <a16:creationId xmlns:a16="http://schemas.microsoft.com/office/drawing/2014/main" id="{53A7B158-3450-412C-B030-FE706196C448}"/>
              </a:ext>
            </a:extLst>
          </p:cNvPr>
          <p:cNvSpPr/>
          <p:nvPr/>
        </p:nvSpPr>
        <p:spPr>
          <a:xfrm>
            <a:off x="1899388" y="1096467"/>
            <a:ext cx="5112000" cy="720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343295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magine 7" descr="DECORO-VERD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1143001" y="3490794"/>
            <a:ext cx="3423685" cy="3374525"/>
          </a:xfrm>
          <a:prstGeom prst="rect">
            <a:avLst/>
          </a:prstGeom>
        </p:spPr>
      </p:pic>
      <p:sp>
        <p:nvSpPr>
          <p:cNvPr id="11" name="Rettangolo 10"/>
          <p:cNvSpPr/>
          <p:nvPr/>
        </p:nvSpPr>
        <p:spPr>
          <a:xfrm>
            <a:off x="1770320" y="535803"/>
            <a:ext cx="913953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3200" dirty="0">
                <a:solidFill>
                  <a:srgbClr val="2D84A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L’adesione per silenzio assenso</a:t>
            </a:r>
          </a:p>
        </p:txBody>
      </p:sp>
      <p:sp>
        <p:nvSpPr>
          <p:cNvPr id="14" name="Rettangolo 13">
            <a:extLst>
              <a:ext uri="{FF2B5EF4-FFF2-40B4-BE49-F238E27FC236}">
                <a16:creationId xmlns:a16="http://schemas.microsoft.com/office/drawing/2014/main" id="{3F65C224-63B3-4D24-B31B-533A7309C52D}"/>
              </a:ext>
            </a:extLst>
          </p:cNvPr>
          <p:cNvSpPr/>
          <p:nvPr/>
        </p:nvSpPr>
        <p:spPr>
          <a:xfrm>
            <a:off x="7816932" y="-5862"/>
            <a:ext cx="3232069" cy="801584"/>
          </a:xfrm>
          <a:prstGeom prst="rect">
            <a:avLst/>
          </a:prstGeom>
          <a:solidFill>
            <a:srgbClr val="2D84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b="1" dirty="0"/>
          </a:p>
        </p:txBody>
      </p:sp>
      <p:pic>
        <p:nvPicPr>
          <p:cNvPr id="15" name="Immagine 14" descr="Logo-Perseo-Sirio_white.png">
            <a:extLst>
              <a:ext uri="{FF2B5EF4-FFF2-40B4-BE49-F238E27FC236}">
                <a16:creationId xmlns:a16="http://schemas.microsoft.com/office/drawing/2014/main" id="{A2FD88F9-DC3C-4672-9019-D703328C6B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78758" y="124721"/>
            <a:ext cx="1030841" cy="540418"/>
          </a:xfrm>
          <a:prstGeom prst="rect">
            <a:avLst/>
          </a:prstGeom>
        </p:spPr>
      </p:pic>
      <p:pic>
        <p:nvPicPr>
          <p:cNvPr id="12" name="Immagine 11">
            <a:extLst>
              <a:ext uri="{FF2B5EF4-FFF2-40B4-BE49-F238E27FC236}">
                <a16:creationId xmlns:a16="http://schemas.microsoft.com/office/drawing/2014/main" id="{AC3F5000-A452-4CB8-A73D-10ECAB21BC8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9183" y="1259056"/>
            <a:ext cx="7967006" cy="5481999"/>
          </a:xfrm>
          <a:prstGeom prst="rect">
            <a:avLst/>
          </a:prstGeom>
        </p:spPr>
      </p:pic>
      <p:sp>
        <p:nvSpPr>
          <p:cNvPr id="10" name="Rettangolo 9">
            <a:extLst>
              <a:ext uri="{FF2B5EF4-FFF2-40B4-BE49-F238E27FC236}">
                <a16:creationId xmlns:a16="http://schemas.microsoft.com/office/drawing/2014/main" id="{8B2C9C06-D4C1-4F5A-ACBF-1F09DECD2F5E}"/>
              </a:ext>
            </a:extLst>
          </p:cNvPr>
          <p:cNvSpPr/>
          <p:nvPr/>
        </p:nvSpPr>
        <p:spPr>
          <a:xfrm>
            <a:off x="1899388" y="1096467"/>
            <a:ext cx="5652000" cy="720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076217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magine 7" descr="DECORO-VERD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1143001" y="3490794"/>
            <a:ext cx="3423685" cy="3374525"/>
          </a:xfrm>
          <a:prstGeom prst="rect">
            <a:avLst/>
          </a:prstGeom>
        </p:spPr>
      </p:pic>
      <p:sp>
        <p:nvSpPr>
          <p:cNvPr id="11" name="Rettangolo 10"/>
          <p:cNvSpPr/>
          <p:nvPr/>
        </p:nvSpPr>
        <p:spPr>
          <a:xfrm>
            <a:off x="1770320" y="535803"/>
            <a:ext cx="913953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3200" dirty="0">
                <a:solidFill>
                  <a:srgbClr val="2D84A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Dopo il tempo per il recesso – il Fondo</a:t>
            </a:r>
          </a:p>
        </p:txBody>
      </p:sp>
      <p:sp>
        <p:nvSpPr>
          <p:cNvPr id="10" name="CasellaDiTesto 9">
            <a:extLst>
              <a:ext uri="{FF2B5EF4-FFF2-40B4-BE49-F238E27FC236}">
                <a16:creationId xmlns:a16="http://schemas.microsoft.com/office/drawing/2014/main" id="{493AEC37-0683-475B-A351-B3A10D1CFC88}"/>
              </a:ext>
            </a:extLst>
          </p:cNvPr>
          <p:cNvSpPr txBox="1"/>
          <p:nvPr/>
        </p:nvSpPr>
        <p:spPr>
          <a:xfrm>
            <a:off x="1566682" y="2173686"/>
            <a:ext cx="8561293" cy="258532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marL="502920" indent="-457200">
              <a:buFont typeface="Wingdings" panose="05000000000000000000" pitchFamily="2" charset="2"/>
              <a:buChar char="v"/>
            </a:pPr>
            <a:r>
              <a:rPr lang="it-IT" dirty="0"/>
              <a:t>Trascorso un mese dalla comunicazione dell’adesione ai lavoratori iscritti per silenzio assenso da parte del Fondo</a:t>
            </a:r>
          </a:p>
          <a:p>
            <a:pPr marL="502920" indent="-457200">
              <a:buFont typeface="Wingdings" panose="05000000000000000000" pitchFamily="2" charset="2"/>
              <a:buChar char="v"/>
            </a:pPr>
            <a:r>
              <a:rPr lang="it-IT" dirty="0"/>
              <a:t>il “Fondo” comunica alle amministrazioni </a:t>
            </a:r>
          </a:p>
          <a:p>
            <a:pPr marL="1149350" lvl="1" indent="-457200">
              <a:buFont typeface="Courier New" panose="02070309020205020404" pitchFamily="49" charset="0"/>
              <a:buChar char="o"/>
            </a:pPr>
            <a:r>
              <a:rPr lang="it-IT" dirty="0"/>
              <a:t>i nominativi dei lavoratori che hanno esercitato il diritto di recesso nel corso del mese precedente e per i quali, conseguentemente, non vanno attivati i flussi finanziari </a:t>
            </a:r>
          </a:p>
          <a:p>
            <a:pPr marL="1149350" lvl="1" indent="-457200">
              <a:buFont typeface="Courier New" panose="02070309020205020404" pitchFamily="49" charset="0"/>
              <a:buChar char="o"/>
            </a:pPr>
            <a:r>
              <a:rPr lang="it-IT" dirty="0"/>
              <a:t>i nominativi dei lavoratori che non hanno esercitato tale diritto nei termini previsti e per i quali, conseguentemente, vanno attivati i predetti flussi finanziari.</a:t>
            </a:r>
          </a:p>
        </p:txBody>
      </p:sp>
      <p:sp>
        <p:nvSpPr>
          <p:cNvPr id="14" name="Rettangolo 13">
            <a:extLst>
              <a:ext uri="{FF2B5EF4-FFF2-40B4-BE49-F238E27FC236}">
                <a16:creationId xmlns:a16="http://schemas.microsoft.com/office/drawing/2014/main" id="{3F65C224-63B3-4D24-B31B-533A7309C52D}"/>
              </a:ext>
            </a:extLst>
          </p:cNvPr>
          <p:cNvSpPr/>
          <p:nvPr/>
        </p:nvSpPr>
        <p:spPr>
          <a:xfrm>
            <a:off x="7816932" y="6056416"/>
            <a:ext cx="3232069" cy="801584"/>
          </a:xfrm>
          <a:prstGeom prst="rect">
            <a:avLst/>
          </a:prstGeom>
          <a:solidFill>
            <a:srgbClr val="2D84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b="1" dirty="0"/>
          </a:p>
        </p:txBody>
      </p:sp>
      <p:pic>
        <p:nvPicPr>
          <p:cNvPr id="15" name="Immagine 14" descr="Logo-Perseo-Sirio_white.png">
            <a:extLst>
              <a:ext uri="{FF2B5EF4-FFF2-40B4-BE49-F238E27FC236}">
                <a16:creationId xmlns:a16="http://schemas.microsoft.com/office/drawing/2014/main" id="{A2FD88F9-DC3C-4672-9019-D703328C6B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78758" y="6186999"/>
            <a:ext cx="1030841" cy="540418"/>
          </a:xfrm>
          <a:prstGeom prst="rect">
            <a:avLst/>
          </a:prstGeom>
        </p:spPr>
      </p:pic>
      <p:sp>
        <p:nvSpPr>
          <p:cNvPr id="12" name="Rettangolo 11">
            <a:extLst>
              <a:ext uri="{FF2B5EF4-FFF2-40B4-BE49-F238E27FC236}">
                <a16:creationId xmlns:a16="http://schemas.microsoft.com/office/drawing/2014/main" id="{65CDBBDC-2A3C-451D-9E3A-74877C52CF73}"/>
              </a:ext>
            </a:extLst>
          </p:cNvPr>
          <p:cNvSpPr/>
          <p:nvPr/>
        </p:nvSpPr>
        <p:spPr>
          <a:xfrm>
            <a:off x="1899388" y="1096467"/>
            <a:ext cx="6840000" cy="720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246471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magine 7" descr="DECORO-VERD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1143001" y="3490794"/>
            <a:ext cx="3423685" cy="3374525"/>
          </a:xfrm>
          <a:prstGeom prst="rect">
            <a:avLst/>
          </a:prstGeom>
        </p:spPr>
      </p:pic>
      <p:sp>
        <p:nvSpPr>
          <p:cNvPr id="11" name="Rettangolo 10"/>
          <p:cNvSpPr/>
          <p:nvPr/>
        </p:nvSpPr>
        <p:spPr>
          <a:xfrm>
            <a:off x="1770320" y="535803"/>
            <a:ext cx="913953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3200" dirty="0">
                <a:solidFill>
                  <a:srgbClr val="2D84A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Dopo il tempo per il recesso – le amministrazioni</a:t>
            </a:r>
          </a:p>
        </p:txBody>
      </p:sp>
      <p:sp>
        <p:nvSpPr>
          <p:cNvPr id="10" name="CasellaDiTesto 9">
            <a:extLst>
              <a:ext uri="{FF2B5EF4-FFF2-40B4-BE49-F238E27FC236}">
                <a16:creationId xmlns:a16="http://schemas.microsoft.com/office/drawing/2014/main" id="{493AEC37-0683-475B-A351-B3A10D1CFC88}"/>
              </a:ext>
            </a:extLst>
          </p:cNvPr>
          <p:cNvSpPr txBox="1"/>
          <p:nvPr/>
        </p:nvSpPr>
        <p:spPr>
          <a:xfrm>
            <a:off x="1566682" y="2173686"/>
            <a:ext cx="8561293" cy="258532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marL="502920" indent="-457200">
              <a:buFont typeface="Wingdings" panose="05000000000000000000" pitchFamily="2" charset="2"/>
              <a:buChar char="v"/>
            </a:pPr>
            <a:r>
              <a:rPr lang="it-IT" dirty="0"/>
              <a:t>Le amministrazioni dopo aver ricevuto dal Fondo i nominativi di coloro che hanno esercitato e di coloro che non hanno esercitato il recesso, nel mese precedente:</a:t>
            </a:r>
          </a:p>
          <a:p>
            <a:pPr marL="1149350" lvl="1" indent="-457200">
              <a:buFont typeface="Courier New" panose="02070309020205020404" pitchFamily="49" charset="0"/>
              <a:buChar char="o"/>
            </a:pPr>
            <a:r>
              <a:rPr lang="it-IT" dirty="0"/>
              <a:t>iniziano a versare il contributo datoriale ed il contributo a carico del lavoratore, trattenuto a quest’ultimo, entro il secondo mese successivo alla data della comunicazione ricevuta dal “Fondo” </a:t>
            </a:r>
          </a:p>
          <a:p>
            <a:pPr marL="1149350" lvl="1" indent="-457200">
              <a:buFont typeface="Courier New" panose="02070309020205020404" pitchFamily="49" charset="0"/>
              <a:buChar char="o"/>
            </a:pPr>
            <a:r>
              <a:rPr lang="it-IT" dirty="0"/>
              <a:t>dal momento in cui si attiva il flusso dei contributi, le amministrazioni, il cui personale è iscritto alle gestioni INPS per il trattamento di fine rapporto, effettuano anche le prescritte comunicazioni all’Istituto, con le modalità dallo stesso previste</a:t>
            </a:r>
          </a:p>
        </p:txBody>
      </p:sp>
      <p:sp>
        <p:nvSpPr>
          <p:cNvPr id="14" name="Rettangolo 13">
            <a:extLst>
              <a:ext uri="{FF2B5EF4-FFF2-40B4-BE49-F238E27FC236}">
                <a16:creationId xmlns:a16="http://schemas.microsoft.com/office/drawing/2014/main" id="{3F65C224-63B3-4D24-B31B-533A7309C52D}"/>
              </a:ext>
            </a:extLst>
          </p:cNvPr>
          <p:cNvSpPr/>
          <p:nvPr/>
        </p:nvSpPr>
        <p:spPr>
          <a:xfrm>
            <a:off x="7816932" y="6056416"/>
            <a:ext cx="3232069" cy="801584"/>
          </a:xfrm>
          <a:prstGeom prst="rect">
            <a:avLst/>
          </a:prstGeom>
          <a:solidFill>
            <a:srgbClr val="2D84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b="1" dirty="0"/>
          </a:p>
        </p:txBody>
      </p:sp>
      <p:pic>
        <p:nvPicPr>
          <p:cNvPr id="15" name="Immagine 14" descr="Logo-Perseo-Sirio_white.png">
            <a:extLst>
              <a:ext uri="{FF2B5EF4-FFF2-40B4-BE49-F238E27FC236}">
                <a16:creationId xmlns:a16="http://schemas.microsoft.com/office/drawing/2014/main" id="{A2FD88F9-DC3C-4672-9019-D703328C6B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78758" y="6186999"/>
            <a:ext cx="1030841" cy="540418"/>
          </a:xfrm>
          <a:prstGeom prst="rect">
            <a:avLst/>
          </a:prstGeom>
        </p:spPr>
      </p:pic>
      <p:sp>
        <p:nvSpPr>
          <p:cNvPr id="12" name="Rettangolo 11">
            <a:extLst>
              <a:ext uri="{FF2B5EF4-FFF2-40B4-BE49-F238E27FC236}">
                <a16:creationId xmlns:a16="http://schemas.microsoft.com/office/drawing/2014/main" id="{E3C7D140-AE83-4790-986F-59982666E177}"/>
              </a:ext>
            </a:extLst>
          </p:cNvPr>
          <p:cNvSpPr/>
          <p:nvPr/>
        </p:nvSpPr>
        <p:spPr>
          <a:xfrm>
            <a:off x="1899388" y="1096467"/>
            <a:ext cx="8640000" cy="720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750704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magine 7" descr="DECORO-VERD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1143001" y="3490794"/>
            <a:ext cx="3423685" cy="3374525"/>
          </a:xfrm>
          <a:prstGeom prst="rect">
            <a:avLst/>
          </a:prstGeom>
        </p:spPr>
      </p:pic>
      <p:sp>
        <p:nvSpPr>
          <p:cNvPr id="11" name="Rettangolo 10"/>
          <p:cNvSpPr/>
          <p:nvPr/>
        </p:nvSpPr>
        <p:spPr>
          <a:xfrm>
            <a:off x="1770320" y="535803"/>
            <a:ext cx="913953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3200" dirty="0">
                <a:solidFill>
                  <a:srgbClr val="2D84A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 regime transitorio</a:t>
            </a:r>
          </a:p>
        </p:txBody>
      </p:sp>
      <p:sp>
        <p:nvSpPr>
          <p:cNvPr id="10" name="CasellaDiTesto 9">
            <a:extLst>
              <a:ext uri="{FF2B5EF4-FFF2-40B4-BE49-F238E27FC236}">
                <a16:creationId xmlns:a16="http://schemas.microsoft.com/office/drawing/2014/main" id="{493AEC37-0683-475B-A351-B3A10D1CFC88}"/>
              </a:ext>
            </a:extLst>
          </p:cNvPr>
          <p:cNvSpPr txBox="1"/>
          <p:nvPr/>
        </p:nvSpPr>
        <p:spPr>
          <a:xfrm>
            <a:off x="1566682" y="2173686"/>
            <a:ext cx="8561293" cy="258532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marL="502920" indent="-457200">
              <a:buFont typeface="Wingdings" panose="05000000000000000000" pitchFamily="2" charset="2"/>
              <a:buChar char="v"/>
            </a:pPr>
            <a:r>
              <a:rPr lang="it-IT" dirty="0"/>
              <a:t>Riguarda tutti i lavoratori assunti nel periodo che va dal 2 gennaio 2019 fino alla data di sottoscrizione dell’accordo</a:t>
            </a:r>
          </a:p>
          <a:p>
            <a:pPr marL="502920" indent="-457200">
              <a:buFont typeface="Wingdings" panose="05000000000000000000" pitchFamily="2" charset="2"/>
              <a:buChar char="v"/>
            </a:pPr>
            <a:r>
              <a:rPr lang="it-IT" dirty="0"/>
              <a:t>Il lavoratore riceve un’</a:t>
            </a:r>
            <a:r>
              <a:rPr lang="it-IT" b="1" cap="small" dirty="0"/>
              <a:t>informativa</a:t>
            </a:r>
            <a:r>
              <a:rPr lang="it-IT" dirty="0"/>
              <a:t> dall’amministrazione sulle modalità di adesione con specifico riferimento a silenzio-assenso</a:t>
            </a:r>
          </a:p>
          <a:p>
            <a:pPr marL="502920" indent="-457200">
              <a:buFont typeface="Wingdings" panose="05000000000000000000" pitchFamily="2" charset="2"/>
              <a:buChar char="v"/>
            </a:pPr>
            <a:r>
              <a:rPr lang="it-IT" dirty="0"/>
              <a:t>Nell’informativa è indicato link al sito del Fondo dove è possibile consultare le informazioni previste dai regolamenti COVIP all’atto dell’adesione ed accedere alla modulistica (o alla procedura) per </a:t>
            </a:r>
            <a:r>
              <a:rPr lang="it-IT" b="1" cap="small" dirty="0"/>
              <a:t>aderire espressamente</a:t>
            </a:r>
          </a:p>
          <a:p>
            <a:pPr marL="502920" indent="-457200">
              <a:buFont typeface="Wingdings" panose="05000000000000000000" pitchFamily="2" charset="2"/>
              <a:buChar char="v"/>
            </a:pPr>
            <a:r>
              <a:rPr lang="it-IT" dirty="0"/>
              <a:t>Le amministrazioni rendono disponibile la modulistica per manifestare la volontà di «</a:t>
            </a:r>
            <a:r>
              <a:rPr lang="it-IT" b="1" cap="small" dirty="0"/>
              <a:t>non adesione</a:t>
            </a:r>
            <a:r>
              <a:rPr lang="it-IT" dirty="0"/>
              <a:t>»</a:t>
            </a:r>
          </a:p>
        </p:txBody>
      </p:sp>
      <p:sp>
        <p:nvSpPr>
          <p:cNvPr id="14" name="Rettangolo 13">
            <a:extLst>
              <a:ext uri="{FF2B5EF4-FFF2-40B4-BE49-F238E27FC236}">
                <a16:creationId xmlns:a16="http://schemas.microsoft.com/office/drawing/2014/main" id="{3F65C224-63B3-4D24-B31B-533A7309C52D}"/>
              </a:ext>
            </a:extLst>
          </p:cNvPr>
          <p:cNvSpPr/>
          <p:nvPr/>
        </p:nvSpPr>
        <p:spPr>
          <a:xfrm>
            <a:off x="7816932" y="6056416"/>
            <a:ext cx="3232069" cy="801584"/>
          </a:xfrm>
          <a:prstGeom prst="rect">
            <a:avLst/>
          </a:prstGeom>
          <a:solidFill>
            <a:srgbClr val="2D84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b="1" dirty="0"/>
          </a:p>
        </p:txBody>
      </p:sp>
      <p:pic>
        <p:nvPicPr>
          <p:cNvPr id="15" name="Immagine 14" descr="Logo-Perseo-Sirio_white.png">
            <a:extLst>
              <a:ext uri="{FF2B5EF4-FFF2-40B4-BE49-F238E27FC236}">
                <a16:creationId xmlns:a16="http://schemas.microsoft.com/office/drawing/2014/main" id="{A2FD88F9-DC3C-4672-9019-D703328C6B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78758" y="6186999"/>
            <a:ext cx="1030841" cy="540418"/>
          </a:xfrm>
          <a:prstGeom prst="rect">
            <a:avLst/>
          </a:prstGeom>
        </p:spPr>
      </p:pic>
      <p:sp>
        <p:nvSpPr>
          <p:cNvPr id="12" name="Rettangolo 11">
            <a:extLst>
              <a:ext uri="{FF2B5EF4-FFF2-40B4-BE49-F238E27FC236}">
                <a16:creationId xmlns:a16="http://schemas.microsoft.com/office/drawing/2014/main" id="{219205EA-2AC1-414D-A0B4-8C3455A6CFA3}"/>
              </a:ext>
            </a:extLst>
          </p:cNvPr>
          <p:cNvSpPr/>
          <p:nvPr/>
        </p:nvSpPr>
        <p:spPr>
          <a:xfrm>
            <a:off x="1899388" y="1096467"/>
            <a:ext cx="3384000" cy="720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932026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magine 7" descr="DECORO-VERD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1143001" y="3490794"/>
            <a:ext cx="3423685" cy="3374525"/>
          </a:xfrm>
          <a:prstGeom prst="rect">
            <a:avLst/>
          </a:prstGeom>
        </p:spPr>
      </p:pic>
      <p:sp>
        <p:nvSpPr>
          <p:cNvPr id="11" name="Rettangolo 10"/>
          <p:cNvSpPr/>
          <p:nvPr/>
        </p:nvSpPr>
        <p:spPr>
          <a:xfrm>
            <a:off x="1770320" y="535803"/>
            <a:ext cx="913953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3200" dirty="0">
                <a:solidFill>
                  <a:srgbClr val="2D84A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L’adesione nel regime transitorio</a:t>
            </a:r>
          </a:p>
        </p:txBody>
      </p:sp>
      <p:sp>
        <p:nvSpPr>
          <p:cNvPr id="14" name="Rettangolo 13">
            <a:extLst>
              <a:ext uri="{FF2B5EF4-FFF2-40B4-BE49-F238E27FC236}">
                <a16:creationId xmlns:a16="http://schemas.microsoft.com/office/drawing/2014/main" id="{3F65C224-63B3-4D24-B31B-533A7309C52D}"/>
              </a:ext>
            </a:extLst>
          </p:cNvPr>
          <p:cNvSpPr/>
          <p:nvPr/>
        </p:nvSpPr>
        <p:spPr>
          <a:xfrm>
            <a:off x="7816932" y="0"/>
            <a:ext cx="3232069" cy="801584"/>
          </a:xfrm>
          <a:prstGeom prst="rect">
            <a:avLst/>
          </a:prstGeom>
          <a:solidFill>
            <a:srgbClr val="2D84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b="1" dirty="0"/>
          </a:p>
        </p:txBody>
      </p:sp>
      <p:pic>
        <p:nvPicPr>
          <p:cNvPr id="15" name="Immagine 14" descr="Logo-Perseo-Sirio_white.png">
            <a:extLst>
              <a:ext uri="{FF2B5EF4-FFF2-40B4-BE49-F238E27FC236}">
                <a16:creationId xmlns:a16="http://schemas.microsoft.com/office/drawing/2014/main" id="{A2FD88F9-DC3C-4672-9019-D703328C6B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78758" y="130583"/>
            <a:ext cx="1030841" cy="540418"/>
          </a:xfrm>
          <a:prstGeom prst="rect">
            <a:avLst/>
          </a:prstGeom>
        </p:spPr>
      </p:pic>
      <p:pic>
        <p:nvPicPr>
          <p:cNvPr id="12" name="Immagine 11">
            <a:extLst>
              <a:ext uri="{FF2B5EF4-FFF2-40B4-BE49-F238E27FC236}">
                <a16:creationId xmlns:a16="http://schemas.microsoft.com/office/drawing/2014/main" id="{843ED4EC-86A1-49C6-A47F-38BDD3BA46C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27947" y="1351752"/>
            <a:ext cx="8883123" cy="3949457"/>
          </a:xfrm>
          <a:prstGeom prst="rect">
            <a:avLst/>
          </a:prstGeom>
        </p:spPr>
      </p:pic>
      <p:sp>
        <p:nvSpPr>
          <p:cNvPr id="13" name="CasellaDiTesto 12">
            <a:extLst>
              <a:ext uri="{FF2B5EF4-FFF2-40B4-BE49-F238E27FC236}">
                <a16:creationId xmlns:a16="http://schemas.microsoft.com/office/drawing/2014/main" id="{EC85D790-34DE-4AB0-8436-CC765EFDFE66}"/>
              </a:ext>
            </a:extLst>
          </p:cNvPr>
          <p:cNvSpPr txBox="1"/>
          <p:nvPr/>
        </p:nvSpPr>
        <p:spPr>
          <a:xfrm>
            <a:off x="1899388" y="5532383"/>
            <a:ext cx="8883122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>
              <a:buNone/>
            </a:pPr>
            <a:r>
              <a:rPr lang="it-IT" dirty="0"/>
              <a:t>Successivamente, il silenzio assenso e la connessa procedura di recesso, prosegue </a:t>
            </a:r>
          </a:p>
          <a:p>
            <a:pPr algn="ctr">
              <a:buNone/>
            </a:pPr>
            <a:r>
              <a:rPr lang="it-IT" dirty="0"/>
              <a:t>come già descritto</a:t>
            </a:r>
          </a:p>
        </p:txBody>
      </p:sp>
      <p:sp>
        <p:nvSpPr>
          <p:cNvPr id="10" name="Rettangolo 9">
            <a:extLst>
              <a:ext uri="{FF2B5EF4-FFF2-40B4-BE49-F238E27FC236}">
                <a16:creationId xmlns:a16="http://schemas.microsoft.com/office/drawing/2014/main" id="{BB5930E0-FE4F-4138-AAD3-14DD832D8AA8}"/>
              </a:ext>
            </a:extLst>
          </p:cNvPr>
          <p:cNvSpPr/>
          <p:nvPr/>
        </p:nvSpPr>
        <p:spPr>
          <a:xfrm>
            <a:off x="1899388" y="1096467"/>
            <a:ext cx="5760000" cy="720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9310054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929</Words>
  <Application>Microsoft Office PowerPoint</Application>
  <PresentationFormat>Widescreen</PresentationFormat>
  <Paragraphs>49</Paragraphs>
  <Slides>13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5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Courier New</vt:lpstr>
      <vt:lpstr>Wingdings</vt:lpstr>
      <vt:lpstr>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Gabriella Moreschi</dc:creator>
  <cp:lastModifiedBy>Sergio Sacchetti</cp:lastModifiedBy>
  <cp:revision>1</cp:revision>
  <dcterms:created xsi:type="dcterms:W3CDTF">2021-10-26T14:49:03Z</dcterms:created>
  <dcterms:modified xsi:type="dcterms:W3CDTF">2022-07-15T09:57:36Z</dcterms:modified>
</cp:coreProperties>
</file>